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" d="100"/>
          <a:sy n="10" d="100"/>
        </p:scale>
        <p:origin x="3882" y="13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600319" y="8598552"/>
            <a:ext cx="13839165" cy="1311430"/>
          </a:xfrm>
          <a:prstGeom prst="roundRect">
            <a:avLst>
              <a:gd name="adj" fmla="val 22052"/>
            </a:avLst>
          </a:prstGeom>
          <a:solidFill>
            <a:schemeClr val="accent6">
              <a:lumMod val="5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8485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Introduction</a:t>
            </a:r>
            <a:endParaRPr kumimoji="0" lang="ko-KR" altLang="en-US" sz="8485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sp>
        <p:nvSpPr>
          <p:cNvPr id="10" name="Text Box 189"/>
          <p:cNvSpPr txBox="1">
            <a:spLocks noChangeArrowheads="1"/>
          </p:cNvSpPr>
          <p:nvPr/>
        </p:nvSpPr>
        <p:spPr bwMode="auto">
          <a:xfrm>
            <a:off x="1638101" y="9847765"/>
            <a:ext cx="26904245" cy="3305932"/>
          </a:xfrm>
          <a:prstGeom prst="rect">
            <a:avLst/>
          </a:prstGeom>
          <a:solidFill>
            <a:sysClr val="window" lastClr="FFFFFF"/>
          </a:solidFill>
          <a:ln w="12700">
            <a:solidFill>
              <a:schemeClr val="accent6">
                <a:lumMod val="50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marR="0" lvl="0" indent="-5715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ko-KR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2.4GHz </a:t>
            </a:r>
            <a:r>
              <a:rPr kumimoji="0" lang="ko-KR" alt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대역에서 </a:t>
            </a:r>
            <a:r>
              <a:rPr kumimoji="0" lang="ko-KR" alt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동작하는 </a:t>
            </a:r>
            <a:r>
              <a:rPr lang="en-US" altLang="ko-KR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Gain </a:t>
            </a:r>
            <a:r>
              <a:rPr lang="ko-KR" altLang="en-US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및 </a:t>
            </a:r>
            <a:r>
              <a:rPr lang="en-US" altLang="ko-KR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NF</a:t>
            </a:r>
            <a:r>
              <a:rPr lang="ko-KR" altLang="en-US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가 개선된</a:t>
            </a:r>
            <a:r>
              <a:rPr kumimoji="0" lang="ko-KR" alt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 </a:t>
            </a:r>
            <a:r>
              <a:rPr kumimoji="0" lang="ko-KR" alt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주파수 </a:t>
            </a:r>
            <a:r>
              <a:rPr kumimoji="0" lang="ko-KR" altLang="en-US" sz="4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혼합기에</a:t>
            </a:r>
            <a:r>
              <a:rPr kumimoji="0" lang="ko-KR" alt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 대하여 연구하였다</a:t>
            </a:r>
            <a:r>
              <a:rPr kumimoji="0" lang="en-US" altLang="ko-KR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. </a:t>
            </a:r>
            <a:endParaRPr kumimoji="0" lang="en-US" altLang="ko-KR" sz="4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571500" marR="0" lvl="0" indent="-5715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ko-KR" alt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기존의 </a:t>
            </a:r>
            <a:r>
              <a:rPr kumimoji="0" lang="en-US" altLang="ko-KR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Current</a:t>
            </a:r>
            <a:r>
              <a:rPr kumimoji="0" lang="en-US" altLang="ko-KR" sz="4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 bleeding </a:t>
            </a:r>
            <a:r>
              <a:rPr kumimoji="0" lang="ko-KR" altLang="en-US" sz="4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단을 이득 증폭기로 </a:t>
            </a:r>
            <a:r>
              <a:rPr lang="ko-KR" altLang="en-US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대체하여 이득을 증가 시킬 수 있고 기존의 전류 </a:t>
            </a:r>
            <a:r>
              <a:rPr lang="ko-KR" altLang="en-US" sz="4800" kern="0" dirty="0" err="1" smtClean="0">
                <a:solidFill>
                  <a:prstClr val="black"/>
                </a:solidFill>
                <a:latin typeface="맑은 고딕" panose="020B0503020000020004" pitchFamily="50" charset="-127"/>
              </a:rPr>
              <a:t>블리딩</a:t>
            </a:r>
            <a:r>
              <a:rPr lang="ko-KR" altLang="en-US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 기법까지 동시에 </a:t>
            </a:r>
            <a:r>
              <a:rPr lang="en-US" altLang="ko-KR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 </a:t>
            </a:r>
            <a:r>
              <a:rPr lang="ko-KR" altLang="en-US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사용할 수 있게 함으로써</a:t>
            </a:r>
            <a:r>
              <a:rPr lang="en-US" altLang="ko-KR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, </a:t>
            </a:r>
            <a:r>
              <a:rPr lang="ko-KR" altLang="en-US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주파수 </a:t>
            </a:r>
            <a:r>
              <a:rPr lang="ko-KR" altLang="en-US" sz="4800" kern="0" dirty="0" err="1" smtClean="0">
                <a:solidFill>
                  <a:prstClr val="black"/>
                </a:solidFill>
                <a:latin typeface="맑은 고딕" panose="020B0503020000020004" pitchFamily="50" charset="-127"/>
              </a:rPr>
              <a:t>혼합기의</a:t>
            </a:r>
            <a:r>
              <a:rPr lang="ko-KR" altLang="en-US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 이득 증가와 </a:t>
            </a:r>
            <a:r>
              <a:rPr lang="ko-KR" altLang="en-US" sz="4800" kern="0" dirty="0" err="1" smtClean="0">
                <a:solidFill>
                  <a:prstClr val="black"/>
                </a:solidFill>
                <a:latin typeface="맑은 고딕" panose="020B0503020000020004" pitchFamily="50" charset="-127"/>
              </a:rPr>
              <a:t>잡음지수</a:t>
            </a:r>
            <a:r>
              <a:rPr lang="ko-KR" altLang="en-US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 감소와 저전력을 동시에 해결 할 수 있게 하였다</a:t>
            </a:r>
            <a:r>
              <a:rPr lang="en-US" altLang="ko-KR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.</a:t>
            </a:r>
            <a:r>
              <a:rPr lang="ko-KR" altLang="en-US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 </a:t>
            </a: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1638101" y="13479731"/>
            <a:ext cx="13801383" cy="1401499"/>
          </a:xfrm>
          <a:prstGeom prst="roundRect">
            <a:avLst>
              <a:gd name="adj" fmla="val 22052"/>
            </a:avLst>
          </a:prstGeom>
          <a:solidFill>
            <a:schemeClr val="accent6">
              <a:lumMod val="5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8485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Circuit Design</a:t>
            </a:r>
            <a:endParaRPr kumimoji="0" lang="ko-KR" altLang="en-US" sz="8485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sp>
        <p:nvSpPr>
          <p:cNvPr id="17" name="Text Box 190"/>
          <p:cNvSpPr txBox="1">
            <a:spLocks noChangeArrowheads="1"/>
          </p:cNvSpPr>
          <p:nvPr/>
        </p:nvSpPr>
        <p:spPr bwMode="auto">
          <a:xfrm>
            <a:off x="1638101" y="14756059"/>
            <a:ext cx="26904245" cy="8568911"/>
          </a:xfrm>
          <a:prstGeom prst="rect">
            <a:avLst/>
          </a:prstGeom>
          <a:solidFill>
            <a:sysClr val="window" lastClr="FFFFFF"/>
          </a:solidFill>
          <a:ln w="12700">
            <a:solidFill>
              <a:schemeClr val="accent6">
                <a:lumMod val="50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000" kern="0" dirty="0">
              <a:solidFill>
                <a:prstClr val="black"/>
              </a:solidFill>
              <a:latin typeface="Calibri"/>
            </a:endParaRPr>
          </a:p>
          <a:p>
            <a:pPr marL="0" marR="0" lvl="0" indent="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R="0" lvl="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4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en-US" altLang="ko-KR" sz="4800" kern="0" dirty="0">
              <a:solidFill>
                <a:prstClr val="black"/>
              </a:solidFill>
              <a:latin typeface="맑은 고딕" panose="020B0503020000020004" pitchFamily="50" charset="-127"/>
            </a:endParaRPr>
          </a:p>
          <a:p>
            <a:pPr marR="0" lvl="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4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</p:txBody>
      </p:sp>
      <p:sp>
        <p:nvSpPr>
          <p:cNvPr id="20" name="모서리가 둥근 직사각형 19"/>
          <p:cNvSpPr/>
          <p:nvPr/>
        </p:nvSpPr>
        <p:spPr>
          <a:xfrm>
            <a:off x="15866923" y="23706024"/>
            <a:ext cx="12585355" cy="1401499"/>
          </a:xfrm>
          <a:prstGeom prst="roundRect">
            <a:avLst>
              <a:gd name="adj" fmla="val 22052"/>
            </a:avLst>
          </a:prstGeom>
          <a:solidFill>
            <a:schemeClr val="accent6">
              <a:lumMod val="50000"/>
            </a:schemeClr>
          </a:solidFill>
          <a:ln w="25400" cap="flat" cmpd="sng" algn="ctr">
            <a:solidFill>
              <a:schemeClr val="accent6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8485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Chip Photo</a:t>
            </a:r>
            <a:endParaRPr kumimoji="0" lang="ko-KR" altLang="en-US" sz="8485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sp>
        <p:nvSpPr>
          <p:cNvPr id="21" name="Text Box 190"/>
          <p:cNvSpPr txBox="1">
            <a:spLocks noChangeArrowheads="1"/>
          </p:cNvSpPr>
          <p:nvPr/>
        </p:nvSpPr>
        <p:spPr bwMode="auto">
          <a:xfrm>
            <a:off x="15866924" y="24963325"/>
            <a:ext cx="12585355" cy="9122909"/>
          </a:xfrm>
          <a:prstGeom prst="rect">
            <a:avLst/>
          </a:prstGeom>
          <a:solidFill>
            <a:sysClr val="window" lastClr="FFFFFF"/>
          </a:solidFill>
          <a:ln w="12700">
            <a:solidFill>
              <a:schemeClr val="accent6">
                <a:lumMod val="50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en-US" altLang="ko-KR" sz="1000" kern="0" dirty="0">
              <a:solidFill>
                <a:prstClr val="black"/>
              </a:solidFill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ko-KR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IDEC MPW </a:t>
            </a:r>
            <a:r>
              <a:rPr kumimoji="0" lang="ko-KR" alt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삼성</a:t>
            </a:r>
            <a:r>
              <a:rPr kumimoji="0" lang="en-US" altLang="ko-KR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65nm </a:t>
            </a:r>
            <a:r>
              <a:rPr kumimoji="0" lang="ko-KR" alt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공정을 이용하여 제작한 제안된 믹서의 칩 사진이다</a:t>
            </a:r>
            <a:r>
              <a:rPr kumimoji="0" lang="en-US" altLang="ko-KR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.</a:t>
            </a: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1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모서리가 둥근 직사각형 21"/>
          <p:cNvSpPr/>
          <p:nvPr/>
        </p:nvSpPr>
        <p:spPr>
          <a:xfrm>
            <a:off x="1638101" y="23706025"/>
            <a:ext cx="13839164" cy="1401499"/>
          </a:xfrm>
          <a:prstGeom prst="roundRect">
            <a:avLst>
              <a:gd name="adj" fmla="val 22052"/>
            </a:avLst>
          </a:prstGeom>
          <a:solidFill>
            <a:schemeClr val="accent6">
              <a:lumMod val="50000"/>
            </a:schemeClr>
          </a:solidFill>
          <a:ln w="25400" cap="flat" cmpd="sng" algn="ctr">
            <a:solidFill>
              <a:schemeClr val="accent6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8485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Result</a:t>
            </a:r>
            <a:endParaRPr kumimoji="0" lang="ko-KR" altLang="en-US" sz="8485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sp>
        <p:nvSpPr>
          <p:cNvPr id="23" name="Text Box 190"/>
          <p:cNvSpPr txBox="1">
            <a:spLocks noChangeArrowheads="1"/>
          </p:cNvSpPr>
          <p:nvPr/>
        </p:nvSpPr>
        <p:spPr bwMode="auto">
          <a:xfrm>
            <a:off x="1638101" y="24925225"/>
            <a:ext cx="13839164" cy="9215242"/>
          </a:xfrm>
          <a:prstGeom prst="rect">
            <a:avLst/>
          </a:prstGeom>
          <a:solidFill>
            <a:sysClr val="window" lastClr="FFFFFF"/>
          </a:solidFill>
          <a:ln w="12700">
            <a:solidFill>
              <a:schemeClr val="accent6">
                <a:lumMod val="50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4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en-US" altLang="ko-KR" sz="4800" kern="0" dirty="0">
              <a:solidFill>
                <a:prstClr val="black"/>
              </a:solidFill>
              <a:latin typeface="맑은 고딕" panose="020B0503020000020004" pitchFamily="50" charset="-127"/>
            </a:endParaRPr>
          </a:p>
          <a:p>
            <a:pPr marL="457200" marR="0" lvl="0" indent="-4572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ko-KR" altLang="en-US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제안된 믹서의 </a:t>
            </a:r>
            <a:r>
              <a:rPr lang="en-US" altLang="ko-KR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Gain</a:t>
            </a:r>
            <a:r>
              <a:rPr lang="ko-KR" altLang="en-US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의 결과 이다</a:t>
            </a:r>
            <a:r>
              <a:rPr lang="en-US" altLang="ko-KR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. </a:t>
            </a:r>
            <a:r>
              <a:rPr lang="ko-KR" altLang="en-US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기존의 믹서보다 개선된 것을 확인 할 수 있다</a:t>
            </a:r>
            <a:r>
              <a:rPr lang="en-US" altLang="ko-KR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.</a:t>
            </a:r>
            <a:r>
              <a:rPr kumimoji="0" lang="en-US" altLang="ko-KR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 </a:t>
            </a:r>
            <a:r>
              <a:rPr kumimoji="0" lang="ko-KR" alt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 </a:t>
            </a:r>
            <a:endParaRPr kumimoji="0" lang="en-US" altLang="ko-KR" sz="3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모서리가 둥근 직사각형 23"/>
          <p:cNvSpPr/>
          <p:nvPr/>
        </p:nvSpPr>
        <p:spPr>
          <a:xfrm>
            <a:off x="1580833" y="34641081"/>
            <a:ext cx="13839164" cy="1401499"/>
          </a:xfrm>
          <a:prstGeom prst="roundRect">
            <a:avLst>
              <a:gd name="adj" fmla="val 22052"/>
            </a:avLst>
          </a:prstGeom>
          <a:solidFill>
            <a:schemeClr val="accent6">
              <a:lumMod val="50000"/>
            </a:schemeClr>
          </a:solidFill>
          <a:ln w="25400" cap="flat" cmpd="sng" algn="ctr">
            <a:solidFill>
              <a:schemeClr val="accent6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8485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Conculsion</a:t>
            </a:r>
            <a:endParaRPr kumimoji="0" lang="ko-KR" altLang="en-US" sz="8485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sp>
        <p:nvSpPr>
          <p:cNvPr id="25" name="Text Box 190"/>
          <p:cNvSpPr txBox="1">
            <a:spLocks noChangeArrowheads="1"/>
          </p:cNvSpPr>
          <p:nvPr/>
        </p:nvSpPr>
        <p:spPr bwMode="auto">
          <a:xfrm>
            <a:off x="1577530" y="35943527"/>
            <a:ext cx="26904245" cy="1828605"/>
          </a:xfrm>
          <a:prstGeom prst="rect">
            <a:avLst/>
          </a:prstGeom>
          <a:solidFill>
            <a:sysClr val="window" lastClr="FFFFFF"/>
          </a:solidFill>
          <a:ln w="12700">
            <a:solidFill>
              <a:schemeClr val="accent6">
                <a:lumMod val="50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685800" marR="0" lvl="0" indent="-68580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ko-KR" alt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입력 주파수가 </a:t>
            </a:r>
            <a:r>
              <a:rPr lang="en-US" altLang="ko-KR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2.</a:t>
            </a:r>
            <a:r>
              <a:rPr kumimoji="0" lang="en-US" altLang="ko-KR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4 </a:t>
            </a:r>
            <a:r>
              <a:rPr kumimoji="0" lang="en-US" altLang="ko-KR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GHz </a:t>
            </a:r>
            <a:r>
              <a:rPr kumimoji="0" lang="ko-KR" alt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에서 변환 이득 </a:t>
            </a:r>
            <a:r>
              <a:rPr kumimoji="0" lang="en-US" altLang="ko-KR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14 </a:t>
            </a:r>
            <a:r>
              <a:rPr kumimoji="0" lang="en-US" altLang="ko-KR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dB, IF </a:t>
            </a:r>
            <a:r>
              <a:rPr kumimoji="0" lang="ko-KR" alt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주파수에서의 잡음 지수 </a:t>
            </a:r>
            <a:r>
              <a:rPr lang="en-US" altLang="ko-KR" sz="4800" kern="0" noProof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7</a:t>
            </a:r>
            <a:r>
              <a:rPr lang="en-US" altLang="ko-KR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.2</a:t>
            </a:r>
            <a:r>
              <a:rPr kumimoji="0" lang="en-US" altLang="ko-KR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dB</a:t>
            </a:r>
            <a:r>
              <a:rPr kumimoji="0" lang="en-US" altLang="ko-KR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, IIP3</a:t>
            </a:r>
            <a:r>
              <a:rPr kumimoji="0" lang="ko-KR" alt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가 </a:t>
            </a:r>
            <a:endParaRPr kumimoji="0" lang="en-US" altLang="ko-KR" sz="4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</a:endParaRPr>
          </a:p>
          <a:p>
            <a:pPr marR="0" lvl="0" algn="just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4800" kern="0" dirty="0">
                <a:solidFill>
                  <a:prstClr val="black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  </a:t>
            </a:r>
            <a:r>
              <a:rPr kumimoji="0" lang="en-US" altLang="ko-KR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-</a:t>
            </a:r>
            <a:r>
              <a:rPr kumimoji="0" lang="en-US" altLang="ko-KR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15.89dBm </a:t>
            </a:r>
            <a:r>
              <a:rPr kumimoji="0" lang="ko-KR" alt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을 가졌고</a:t>
            </a:r>
            <a:r>
              <a:rPr kumimoji="0" lang="en-US" altLang="ko-KR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, </a:t>
            </a:r>
            <a:r>
              <a:rPr kumimoji="0" lang="ko-KR" alt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회로 전제의 전력 소모는 </a:t>
            </a:r>
            <a:r>
              <a:rPr lang="en-US" altLang="ko-KR" sz="4800" kern="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3.82</a:t>
            </a:r>
            <a:r>
              <a:rPr kumimoji="0" lang="en-US" altLang="ko-KR" sz="4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mW</a:t>
            </a:r>
            <a:r>
              <a:rPr kumimoji="0" lang="en-US" altLang="ko-KR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 </a:t>
            </a:r>
            <a:r>
              <a:rPr kumimoji="0" lang="ko-KR" alt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이다</a:t>
            </a:r>
            <a:r>
              <a:rPr kumimoji="0" lang="en-US" altLang="ko-KR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</a:rPr>
              <a:t>.</a:t>
            </a: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7852384" y="6123723"/>
            <a:ext cx="15135225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방성현</a:t>
            </a:r>
            <a:r>
              <a:rPr kumimoji="0" lang="en-US" altLang="ko-KR" sz="4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, </a:t>
            </a:r>
            <a:r>
              <a:rPr kumimoji="0" lang="ko-KR" altLang="en-US" sz="4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임창우</a:t>
            </a:r>
            <a:r>
              <a:rPr kumimoji="0" lang="en-US" altLang="ko-KR" sz="4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, </a:t>
            </a:r>
            <a:r>
              <a:rPr kumimoji="0" lang="ko-KR" altLang="en-US" sz="4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윤태열</a:t>
            </a:r>
            <a:endParaRPr kumimoji="0" lang="en-US" altLang="ko-KR" sz="4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algn="ctr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Department of Electronic and Computer Engineering, </a:t>
            </a:r>
            <a:r>
              <a:rPr kumimoji="0" lang="en-US" altLang="ko-KR" sz="46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Hanyang</a:t>
            </a:r>
            <a:r>
              <a:rPr kumimoji="0" lang="en-US" altLang="ko-KR" sz="4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University</a:t>
            </a:r>
            <a:endParaRPr kumimoji="0" lang="en-US" altLang="ko-KR" sz="4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모서리가 둥근 직사각형 26"/>
          <p:cNvSpPr/>
          <p:nvPr/>
        </p:nvSpPr>
        <p:spPr>
          <a:xfrm>
            <a:off x="1551336" y="38260592"/>
            <a:ext cx="13868661" cy="1139310"/>
          </a:xfrm>
          <a:prstGeom prst="roundRect">
            <a:avLst>
              <a:gd name="adj" fmla="val 22052"/>
            </a:avLst>
          </a:prstGeom>
          <a:solidFill>
            <a:schemeClr val="accent6">
              <a:lumMod val="50000"/>
            </a:schemeClr>
          </a:solidFill>
          <a:ln w="25400" cap="flat" cmpd="sng" algn="ctr">
            <a:solidFill>
              <a:schemeClr val="accent6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31941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6600" b="1" kern="0" dirty="0" smtClean="0">
                <a:solidFill>
                  <a:prstClr val="white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Acknowledgements</a:t>
            </a:r>
            <a:endParaRPr kumimoji="0" lang="ko-KR" altLang="en-US" sz="66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sp>
        <p:nvSpPr>
          <p:cNvPr id="28" name="Text Box 190"/>
          <p:cNvSpPr txBox="1">
            <a:spLocks noChangeArrowheads="1"/>
          </p:cNvSpPr>
          <p:nvPr/>
        </p:nvSpPr>
        <p:spPr bwMode="auto">
          <a:xfrm>
            <a:off x="1548033" y="39280183"/>
            <a:ext cx="26904245" cy="843720"/>
          </a:xfrm>
          <a:prstGeom prst="rect">
            <a:avLst/>
          </a:prstGeom>
          <a:solidFill>
            <a:sysClr val="window" lastClr="FFFFFF"/>
          </a:solidFill>
          <a:ln w="12700">
            <a:solidFill>
              <a:schemeClr val="accent6">
                <a:lumMod val="50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altLang="ko-KR" sz="3200" b="1" dirty="0">
                <a:solidFill>
                  <a:srgbClr val="323232"/>
                </a:solidFill>
                <a:latin typeface="Arial" panose="020B0604020202020204" pitchFamily="34" charset="0"/>
              </a:rPr>
              <a:t>The chip fabrication and EDA tool were supported by the IC Design Education Center(IDEC), Korea.</a:t>
            </a:r>
            <a:endParaRPr lang="ko-KR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30" name="Text Box 122"/>
          <p:cNvSpPr txBox="1">
            <a:spLocks noChangeArrowheads="1"/>
          </p:cNvSpPr>
          <p:nvPr/>
        </p:nvSpPr>
        <p:spPr bwMode="auto">
          <a:xfrm>
            <a:off x="4918714" y="3188920"/>
            <a:ext cx="21117102" cy="3217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3940" tIns="434850" rIns="173940" bIns="43485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latinLnBrk="0" hangingPunct="1"/>
            <a:r>
              <a:rPr lang="en-US" sz="7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High Performance Mixer Using </a:t>
            </a:r>
            <a:r>
              <a:rPr lang="en-US" sz="7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Feedback </a:t>
            </a:r>
            <a:r>
              <a:rPr lang="en-US" sz="7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reusing technique</a:t>
            </a:r>
            <a:endParaRPr lang="en-US" sz="7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9144" y="25468343"/>
            <a:ext cx="8919120" cy="6719415"/>
          </a:xfrm>
          <a:prstGeom prst="rect">
            <a:avLst/>
          </a:prstGeom>
        </p:spPr>
      </p:pic>
      <p:pic>
        <p:nvPicPr>
          <p:cNvPr id="33" name="그림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7782" y="25230895"/>
            <a:ext cx="7518034" cy="6707606"/>
          </a:xfrm>
          <a:prstGeom prst="rect">
            <a:avLst/>
          </a:prstGeom>
        </p:spPr>
      </p:pic>
      <p:pic>
        <p:nvPicPr>
          <p:cNvPr id="41" name="그림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13368" y="14974354"/>
            <a:ext cx="5677504" cy="7642269"/>
          </a:xfrm>
          <a:prstGeom prst="rect">
            <a:avLst/>
          </a:prstGeom>
        </p:spPr>
      </p:pic>
      <p:pic>
        <p:nvPicPr>
          <p:cNvPr id="42" name="그림 4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5036" y="15596093"/>
            <a:ext cx="5510630" cy="7000926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15866923" y="16604257"/>
            <a:ext cx="1240084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Wingdings" panose="05000000000000000000" pitchFamily="2" charset="2"/>
              <a:buChar char="§"/>
            </a:pPr>
            <a:r>
              <a:rPr lang="ko-KR" altLang="en-US" sz="4800" dirty="0" smtClean="0"/>
              <a:t>왼쪽 그림은 </a:t>
            </a:r>
            <a:r>
              <a:rPr lang="en-US" altLang="ko-KR" sz="4800" dirty="0" smtClean="0"/>
              <a:t>Current Reusing LNA</a:t>
            </a:r>
            <a:r>
              <a:rPr lang="ko-KR" altLang="en-US" sz="4800" dirty="0" smtClean="0"/>
              <a:t>로 전류를 재사용하여  이를 통해 </a:t>
            </a:r>
            <a:r>
              <a:rPr lang="en-US" altLang="ko-KR" sz="4800" dirty="0"/>
              <a:t>g</a:t>
            </a:r>
            <a:r>
              <a:rPr lang="en-US" altLang="ko-KR" sz="4800" dirty="0" smtClean="0"/>
              <a:t>m</a:t>
            </a:r>
            <a:r>
              <a:rPr lang="ko-KR" altLang="en-US" sz="4800" dirty="0" smtClean="0"/>
              <a:t>을 증가시켜서 </a:t>
            </a:r>
            <a:r>
              <a:rPr lang="en-US" altLang="ko-KR" sz="4800" dirty="0" smtClean="0"/>
              <a:t>Gain</a:t>
            </a:r>
            <a:r>
              <a:rPr lang="ko-KR" altLang="en-US" sz="4800" dirty="0" smtClean="0"/>
              <a:t>또한 증가 시킬 수 있는 구조이다</a:t>
            </a:r>
            <a:r>
              <a:rPr lang="en-US" altLang="ko-KR" sz="4800" dirty="0" smtClean="0"/>
              <a:t>.</a:t>
            </a: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altLang="ko-KR" sz="4800" dirty="0"/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altLang="ko-KR" sz="4800" dirty="0" smtClean="0"/>
              <a:t>Mixer</a:t>
            </a:r>
            <a:r>
              <a:rPr lang="ko-KR" altLang="en-US" sz="4800" dirty="0" smtClean="0"/>
              <a:t>의 경우에도 </a:t>
            </a:r>
            <a:r>
              <a:rPr lang="en-US" altLang="ko-KR" sz="4800" dirty="0" smtClean="0"/>
              <a:t>Current bleeding </a:t>
            </a:r>
            <a:r>
              <a:rPr lang="ko-KR" altLang="en-US" sz="4800" dirty="0" smtClean="0"/>
              <a:t>기법이 존재하는데 위와 같은 방법을 사용하여  </a:t>
            </a:r>
            <a:r>
              <a:rPr lang="en-US" altLang="ko-KR" sz="4800" dirty="0" smtClean="0"/>
              <a:t>Gain</a:t>
            </a:r>
            <a:r>
              <a:rPr lang="ko-KR" altLang="en-US" sz="4800" dirty="0" smtClean="0"/>
              <a:t>을 증가시킬 수 있다</a:t>
            </a:r>
            <a:r>
              <a:rPr lang="en-US" altLang="ko-KR" sz="4800" dirty="0" smtClean="0"/>
              <a:t>. </a:t>
            </a:r>
          </a:p>
          <a:p>
            <a:pPr marL="857250" indent="-857250">
              <a:buFont typeface="Wingdings" panose="05000000000000000000" pitchFamily="2" charset="2"/>
              <a:buChar char="§"/>
            </a:pPr>
            <a:endParaRPr lang="en-US" altLang="ko-KR" sz="4800" dirty="0" smtClean="0"/>
          </a:p>
          <a:p>
            <a:r>
              <a:rPr lang="ko-KR" altLang="en-US" sz="4800" dirty="0" smtClean="0"/>
              <a:t> </a:t>
            </a:r>
            <a:endParaRPr lang="ko-KR" altLang="en-US" sz="4800" dirty="0"/>
          </a:p>
        </p:txBody>
      </p:sp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456</TotalTime>
  <Words>194</Words>
  <Application>Microsoft Office PowerPoint</Application>
  <PresentationFormat>사용자 지정</PresentationFormat>
  <Paragraphs>58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Wingdings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방성현</cp:lastModifiedBy>
  <cp:revision>21</cp:revision>
  <cp:lastPrinted>2020-04-16T08:13:47Z</cp:lastPrinted>
  <dcterms:created xsi:type="dcterms:W3CDTF">2018-03-08T06:02:33Z</dcterms:created>
  <dcterms:modified xsi:type="dcterms:W3CDTF">2020-04-16T08:23:19Z</dcterms:modified>
</cp:coreProperties>
</file>